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86" r:id="rId4"/>
    <p:sldId id="288" r:id="rId5"/>
    <p:sldId id="276" r:id="rId6"/>
    <p:sldId id="259" r:id="rId7"/>
    <p:sldId id="301" r:id="rId8"/>
    <p:sldId id="270" r:id="rId9"/>
    <p:sldId id="277" r:id="rId10"/>
    <p:sldId id="302" r:id="rId11"/>
    <p:sldId id="303" r:id="rId12"/>
    <p:sldId id="278" r:id="rId13"/>
    <p:sldId id="295" r:id="rId14"/>
    <p:sldId id="297" r:id="rId15"/>
    <p:sldId id="289" r:id="rId16"/>
    <p:sldId id="261" r:id="rId17"/>
    <p:sldId id="298" r:id="rId18"/>
    <p:sldId id="299" r:id="rId19"/>
    <p:sldId id="30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F47"/>
    <a:srgbClr val="002B41"/>
    <a:srgbClr val="F1F1F1"/>
    <a:srgbClr val="ED4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3979" autoAdjust="0"/>
  </p:normalViewPr>
  <p:slideViewPr>
    <p:cSldViewPr snapToGrid="0" showGuides="1">
      <p:cViewPr varScale="1">
        <p:scale>
          <a:sx n="65" d="100"/>
          <a:sy n="65" d="100"/>
        </p:scale>
        <p:origin x="592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5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043DD-9C8A-432D-8FD9-15B0804A3E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11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0692" y="1144002"/>
            <a:ext cx="475029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Avabot:</a:t>
            </a:r>
            <a:endParaRPr lang="en-US" altLang="zh-CN" sz="11500" b="1" dirty="0">
              <a:solidFill>
                <a:srgbClr val="002B4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2020 Technology</a:t>
            </a:r>
            <a:endParaRPr lang="zh-CN" altLang="en-US" sz="4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0873" y="3498493"/>
            <a:ext cx="1036979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 邱楷中 宋嘉昊 高毓柯 袁乐康 陈思源 马天骅</a:t>
            </a:r>
            <a:endParaRPr lang="en-US" altLang="zh-CN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  <a:r>
              <a:rPr lang="zh-CN" altLang="en-US" sz="2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（半完成）</a:t>
            </a:r>
            <a:endParaRPr lang="zh-CN" altLang="en-US" sz="2000" i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8AC6DB1-D4B9-4560-99A3-72C45A7358B9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4" y="1280684"/>
            <a:ext cx="3857822" cy="2174499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6676983" y="1490770"/>
            <a:ext cx="3577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Double Robot</a:t>
            </a:r>
            <a:r>
              <a:rPr lang="zh-CN" altLang="en-US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：视频通话</a:t>
            </a:r>
            <a:r>
              <a:rPr lang="en-US" altLang="zh-CN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可运动</a:t>
            </a:r>
            <a:endParaRPr lang="en-US" altLang="zh-CN" sz="3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6676984" y="4115360"/>
            <a:ext cx="3577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3600" dirty="0" err="1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Hololens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视频通话</a:t>
            </a:r>
            <a:r>
              <a:rPr lang="en-US" altLang="zh-CN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混合现实</a:t>
            </a:r>
            <a:endParaRPr lang="en-US" altLang="zh-CN" sz="3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406" r="8523" b="-406"/>
          <a:stretch/>
        </p:blipFill>
        <p:spPr>
          <a:xfrm>
            <a:off x="2487614" y="3854623"/>
            <a:ext cx="3857822" cy="23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0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  <a:r>
              <a:rPr lang="zh-CN" altLang="en-US" sz="2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（半完成）</a:t>
            </a:r>
            <a:endParaRPr lang="zh-CN" altLang="en-US" sz="2000" i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8AC6DB1-D4B9-4560-99A3-72C45A7358B9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5" y="1078846"/>
            <a:ext cx="4144094" cy="22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76"/>
          <p:cNvSpPr txBox="1"/>
          <p:nvPr/>
        </p:nvSpPr>
        <p:spPr>
          <a:xfrm>
            <a:off x="6778583" y="1078846"/>
            <a:ext cx="3577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T-HR3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：全身遥操作</a:t>
            </a:r>
            <a:r>
              <a:rPr lang="en-US" altLang="zh-CN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力学感应</a:t>
            </a:r>
            <a:r>
              <a:rPr lang="en-US" altLang="zh-CN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虚拟现实</a:t>
            </a:r>
            <a:endParaRPr lang="en-US" altLang="zh-CN" sz="3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6" y="3705025"/>
            <a:ext cx="4144094" cy="2610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12" name="TextBox 76"/>
          <p:cNvSpPr txBox="1"/>
          <p:nvPr/>
        </p:nvSpPr>
        <p:spPr>
          <a:xfrm>
            <a:off x="6778583" y="4133325"/>
            <a:ext cx="3577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3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NAO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：全身遥操作</a:t>
            </a:r>
            <a:r>
              <a:rPr lang="en-US" altLang="zh-CN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</a:t>
            </a:r>
            <a:r>
              <a:rPr lang="en-US" altLang="zh-CN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虚拟现实</a:t>
            </a:r>
            <a:endParaRPr lang="en-US" altLang="zh-CN" sz="3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21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8AC6DB1-D4B9-4560-99A3-72C45A7358B9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82529" y="2109641"/>
            <a:ext cx="10629149" cy="3497129"/>
            <a:chOff x="1031690" y="3299345"/>
            <a:chExt cx="10629149" cy="3497129"/>
          </a:xfrm>
        </p:grpSpPr>
        <p:sp>
          <p:nvSpPr>
            <p:cNvPr id="6" name="矩形: 圆角 2">
              <a:extLst>
                <a:ext uri="{FF2B5EF4-FFF2-40B4-BE49-F238E27FC236}">
                  <a16:creationId xmlns:a16="http://schemas.microsoft.com/office/drawing/2014/main" id="{7077B845-27A7-4870-A1AD-19B96EDFFF09}"/>
                </a:ext>
              </a:extLst>
            </p:cNvPr>
            <p:cNvSpPr/>
            <p:nvPr/>
          </p:nvSpPr>
          <p:spPr>
            <a:xfrm>
              <a:off x="4379536" y="3708720"/>
              <a:ext cx="2544417" cy="858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科学技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术</a:t>
              </a:r>
              <a:endPara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" name="椭圆 4">
              <a:extLst>
                <a:ext uri="{FF2B5EF4-FFF2-40B4-BE49-F238E27FC236}">
                  <a16:creationId xmlns:a16="http://schemas.microsoft.com/office/drawing/2014/main" id="{5A5A252F-5897-40A5-86E5-3F846E8A0C78}"/>
                </a:ext>
              </a:extLst>
            </p:cNvPr>
            <p:cNvSpPr/>
            <p:nvPr/>
          </p:nvSpPr>
          <p:spPr>
            <a:xfrm>
              <a:off x="8500961" y="3584486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VR</a:t>
              </a: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反</a:t>
              </a:r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馈</a:t>
              </a:r>
            </a:p>
          </p:txBody>
        </p:sp>
        <p:sp>
          <p:nvSpPr>
            <p:cNvPr id="8" name="矩形 5">
              <a:extLst>
                <a:ext uri="{FF2B5EF4-FFF2-40B4-BE49-F238E27FC236}">
                  <a16:creationId xmlns:a16="http://schemas.microsoft.com/office/drawing/2014/main" id="{793BA698-D82B-490E-980F-26B59DE65F30}"/>
                </a:ext>
              </a:extLst>
            </p:cNvPr>
            <p:cNvSpPr/>
            <p:nvPr/>
          </p:nvSpPr>
          <p:spPr>
            <a:xfrm>
              <a:off x="10083831" y="3299345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视觉反馈</a:t>
              </a:r>
            </a:p>
          </p:txBody>
        </p:sp>
        <p:sp>
          <p:nvSpPr>
            <p:cNvPr id="9" name="矩形 7">
              <a:extLst>
                <a:ext uri="{FF2B5EF4-FFF2-40B4-BE49-F238E27FC236}">
                  <a16:creationId xmlns:a16="http://schemas.microsoft.com/office/drawing/2014/main" id="{6E885CF9-3CC9-4297-AC21-2DB741E2CBF8}"/>
                </a:ext>
              </a:extLst>
            </p:cNvPr>
            <p:cNvSpPr/>
            <p:nvPr/>
          </p:nvSpPr>
          <p:spPr>
            <a:xfrm>
              <a:off x="10083831" y="3928818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听觉反馈</a:t>
              </a:r>
            </a:p>
          </p:txBody>
        </p:sp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76A130D6-0303-4A06-BB27-FB010B2FED4A}"/>
                </a:ext>
              </a:extLst>
            </p:cNvPr>
            <p:cNvSpPr/>
            <p:nvPr/>
          </p:nvSpPr>
          <p:spPr>
            <a:xfrm>
              <a:off x="10083831" y="4558291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触觉反馈</a:t>
              </a:r>
            </a:p>
          </p:txBody>
        </p:sp>
        <p:cxnSp>
          <p:nvCxnSpPr>
            <p:cNvPr id="11" name="直接箭头连接符 9">
              <a:extLst>
                <a:ext uri="{FF2B5EF4-FFF2-40B4-BE49-F238E27FC236}">
                  <a16:creationId xmlns:a16="http://schemas.microsoft.com/office/drawing/2014/main" id="{AD22B827-FFBA-4D41-B4C7-445894461105}"/>
                </a:ext>
              </a:extLst>
            </p:cNvPr>
            <p:cNvCxnSpPr>
              <a:stCxn id="7" idx="6"/>
              <a:endCxn id="8" idx="1"/>
            </p:cNvCxnSpPr>
            <p:nvPr/>
          </p:nvCxnSpPr>
          <p:spPr>
            <a:xfrm flipV="1">
              <a:off x="9666697" y="3537882"/>
              <a:ext cx="417134" cy="62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4">
              <a:extLst>
                <a:ext uri="{FF2B5EF4-FFF2-40B4-BE49-F238E27FC236}">
                  <a16:creationId xmlns:a16="http://schemas.microsoft.com/office/drawing/2014/main" id="{CA3285EE-7ECD-4A0D-A5EE-779C975F121A}"/>
                </a:ext>
              </a:extLst>
            </p:cNvPr>
            <p:cNvCxnSpPr>
              <a:stCxn id="7" idx="6"/>
              <a:endCxn id="10" idx="1"/>
            </p:cNvCxnSpPr>
            <p:nvPr/>
          </p:nvCxnSpPr>
          <p:spPr>
            <a:xfrm>
              <a:off x="9666697" y="4167354"/>
              <a:ext cx="417134" cy="629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5">
              <a:extLst>
                <a:ext uri="{FF2B5EF4-FFF2-40B4-BE49-F238E27FC236}">
                  <a16:creationId xmlns:a16="http://schemas.microsoft.com/office/drawing/2014/main" id="{E4C6DEDE-929F-48AF-86C2-161BFBB03FF7}"/>
                </a:ext>
              </a:extLst>
            </p:cNvPr>
            <p:cNvSpPr/>
            <p:nvPr/>
          </p:nvSpPr>
          <p:spPr>
            <a:xfrm>
              <a:off x="5513815" y="5245993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机械系统</a:t>
              </a:r>
              <a:endParaRPr lang="en-US" altLang="zh-CN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运动控制</a:t>
              </a:r>
            </a:p>
          </p:txBody>
        </p:sp>
        <p:sp>
          <p:nvSpPr>
            <p:cNvPr id="14" name="椭圆 16">
              <a:extLst>
                <a:ext uri="{FF2B5EF4-FFF2-40B4-BE49-F238E27FC236}">
                  <a16:creationId xmlns:a16="http://schemas.microsoft.com/office/drawing/2014/main" id="{B3F3A93C-0BB4-40BB-BBB8-E4CF25FA1731}"/>
                </a:ext>
              </a:extLst>
            </p:cNvPr>
            <p:cNvSpPr/>
            <p:nvPr/>
          </p:nvSpPr>
          <p:spPr>
            <a:xfrm>
              <a:off x="3796668" y="5438365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地面仿真</a:t>
              </a:r>
            </a:p>
          </p:txBody>
        </p:sp>
        <p:sp>
          <p:nvSpPr>
            <p:cNvPr id="15" name="椭圆 17">
              <a:extLst>
                <a:ext uri="{FF2B5EF4-FFF2-40B4-BE49-F238E27FC236}">
                  <a16:creationId xmlns:a16="http://schemas.microsoft.com/office/drawing/2014/main" id="{708A82E5-6009-4478-B0BC-F5024726BC31}"/>
                </a:ext>
              </a:extLst>
            </p:cNvPr>
            <p:cNvSpPr/>
            <p:nvPr/>
          </p:nvSpPr>
          <p:spPr>
            <a:xfrm>
              <a:off x="2246781" y="5035364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机器视觉</a:t>
              </a:r>
            </a:p>
          </p:txBody>
        </p:sp>
        <p:sp>
          <p:nvSpPr>
            <p:cNvPr id="16" name="椭圆 18">
              <a:extLst>
                <a:ext uri="{FF2B5EF4-FFF2-40B4-BE49-F238E27FC236}">
                  <a16:creationId xmlns:a16="http://schemas.microsoft.com/office/drawing/2014/main" id="{FC0A6750-4A73-4845-BB79-5FC4669567DC}"/>
                </a:ext>
              </a:extLst>
            </p:cNvPr>
            <p:cNvSpPr/>
            <p:nvPr/>
          </p:nvSpPr>
          <p:spPr>
            <a:xfrm>
              <a:off x="1031690" y="3362519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其他人机交互技术</a:t>
              </a:r>
            </a:p>
          </p:txBody>
        </p:sp>
        <p:sp>
          <p:nvSpPr>
            <p:cNvPr id="17" name="椭圆 20">
              <a:extLst>
                <a:ext uri="{FF2B5EF4-FFF2-40B4-BE49-F238E27FC236}">
                  <a16:creationId xmlns:a16="http://schemas.microsoft.com/office/drawing/2014/main" id="{98889E27-BAAC-4820-8F3B-B3963F02CAAB}"/>
                </a:ext>
              </a:extLst>
            </p:cNvPr>
            <p:cNvSpPr/>
            <p:nvPr/>
          </p:nvSpPr>
          <p:spPr>
            <a:xfrm>
              <a:off x="7626773" y="5159482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网络传</a:t>
              </a:r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输</a:t>
              </a:r>
            </a:p>
          </p:txBody>
        </p:sp>
        <p:cxnSp>
          <p:nvCxnSpPr>
            <p:cNvPr id="18" name="直接箭头连接符 22">
              <a:extLst>
                <a:ext uri="{FF2B5EF4-FFF2-40B4-BE49-F238E27FC236}">
                  <a16:creationId xmlns:a16="http://schemas.microsoft.com/office/drawing/2014/main" id="{49F08837-E2D8-4677-ADFB-146E3100FD6D}"/>
                </a:ext>
              </a:extLst>
            </p:cNvPr>
            <p:cNvCxnSpPr>
              <a:stCxn id="6" idx="1"/>
              <a:endCxn id="16" idx="6"/>
            </p:cNvCxnSpPr>
            <p:nvPr/>
          </p:nvCxnSpPr>
          <p:spPr>
            <a:xfrm flipH="1">
              <a:off x="2674961" y="4137759"/>
              <a:ext cx="17045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4">
              <a:extLst>
                <a:ext uri="{FF2B5EF4-FFF2-40B4-BE49-F238E27FC236}">
                  <a16:creationId xmlns:a16="http://schemas.microsoft.com/office/drawing/2014/main" id="{16586E30-0C57-435E-8E3D-F908182D7B53}"/>
                </a:ext>
              </a:extLst>
            </p:cNvPr>
            <p:cNvCxnSpPr>
              <a:cxnSpLocks/>
              <a:endCxn id="15" idx="7"/>
            </p:cNvCxnSpPr>
            <p:nvPr/>
          </p:nvCxnSpPr>
          <p:spPr>
            <a:xfrm flipH="1">
              <a:off x="3241799" y="4566798"/>
              <a:ext cx="1137737" cy="63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7">
              <a:extLst>
                <a:ext uri="{FF2B5EF4-FFF2-40B4-BE49-F238E27FC236}">
                  <a16:creationId xmlns:a16="http://schemas.microsoft.com/office/drawing/2014/main" id="{69662D8F-8A1F-47F3-AA18-1F2C8A302D86}"/>
                </a:ext>
              </a:extLst>
            </p:cNvPr>
            <p:cNvCxnSpPr>
              <a:endCxn id="13" idx="0"/>
            </p:cNvCxnSpPr>
            <p:nvPr/>
          </p:nvCxnSpPr>
          <p:spPr>
            <a:xfrm>
              <a:off x="6096000" y="4566798"/>
              <a:ext cx="239451" cy="67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9">
              <a:extLst>
                <a:ext uri="{FF2B5EF4-FFF2-40B4-BE49-F238E27FC236}">
                  <a16:creationId xmlns:a16="http://schemas.microsoft.com/office/drawing/2014/main" id="{7FE7A002-DBE7-4B97-8745-60CDE9003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2362" y="4566798"/>
              <a:ext cx="502844" cy="87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32">
              <a:extLst>
                <a:ext uri="{FF2B5EF4-FFF2-40B4-BE49-F238E27FC236}">
                  <a16:creationId xmlns:a16="http://schemas.microsoft.com/office/drawing/2014/main" id="{042B1257-55D4-4F69-81EA-4B08484F62D3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6923953" y="4566798"/>
              <a:ext cx="873538" cy="763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34">
              <a:extLst>
                <a:ext uri="{FF2B5EF4-FFF2-40B4-BE49-F238E27FC236}">
                  <a16:creationId xmlns:a16="http://schemas.microsoft.com/office/drawing/2014/main" id="{790A2A5C-4E85-43D3-A0A5-CD53AC78DDA6}"/>
                </a:ext>
              </a:extLst>
            </p:cNvPr>
            <p:cNvCxnSpPr>
              <a:stCxn id="6" idx="3"/>
              <a:endCxn id="7" idx="2"/>
            </p:cNvCxnSpPr>
            <p:nvPr/>
          </p:nvCxnSpPr>
          <p:spPr>
            <a:xfrm>
              <a:off x="6923953" y="4137759"/>
              <a:ext cx="1577008" cy="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4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50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8AC6DB1-D4B9-4560-99A3-72C45A7358B9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" y="1360965"/>
            <a:ext cx="3441877" cy="5321573"/>
          </a:xfrm>
          <a:prstGeom prst="rect">
            <a:avLst/>
          </a:prstGeom>
        </p:spPr>
      </p:pic>
      <p:sp>
        <p:nvSpPr>
          <p:cNvPr id="8" name="TextBox 76"/>
          <p:cNvSpPr txBox="1"/>
          <p:nvPr/>
        </p:nvSpPr>
        <p:spPr>
          <a:xfrm>
            <a:off x="717978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机器视觉与姿势捕获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146303" y="1382427"/>
            <a:ext cx="1997930" cy="5327081"/>
            <a:chOff x="4936374" y="1360965"/>
            <a:chExt cx="1997930" cy="53270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6374" y="3344097"/>
              <a:ext cx="1996833" cy="28207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54737" t="10034" r="4297" b="8884"/>
            <a:stretch/>
          </p:blipFill>
          <p:spPr>
            <a:xfrm>
              <a:off x="4936374" y="1360965"/>
              <a:ext cx="1997930" cy="198313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6117" y="6164826"/>
              <a:ext cx="185018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2B41"/>
                  </a:solidFill>
                  <a:latin typeface="3ds" panose="02000503020000020004" pitchFamily="2" charset="0"/>
                  <a:ea typeface="微软雅黑" panose="020B0503020204020204" pitchFamily="34" charset="-122"/>
                </a:rPr>
                <a:t>ENOUGH?</a:t>
              </a: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4382398" y="757550"/>
            <a:ext cx="352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面仿真与逼真行走体验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8661334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机械系统与运动控制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82219" y="1382427"/>
            <a:ext cx="2889240" cy="4005653"/>
            <a:chOff x="8682219" y="1382427"/>
            <a:chExt cx="2889240" cy="40056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219" y="1382427"/>
              <a:ext cx="2870348" cy="2914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802" y="4302133"/>
              <a:ext cx="2883657" cy="1085947"/>
            </a:xfrm>
            <a:prstGeom prst="rect">
              <a:avLst/>
            </a:prstGeom>
          </p:spPr>
        </p:pic>
      </p:grpSp>
      <p:sp>
        <p:nvSpPr>
          <p:cNvPr id="23" name="TextBox 76"/>
          <p:cNvSpPr txBox="1"/>
          <p:nvPr/>
        </p:nvSpPr>
        <p:spPr>
          <a:xfrm>
            <a:off x="8682219" y="5770789"/>
            <a:ext cx="291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宽带传输与延迟补偿</a:t>
            </a:r>
            <a:endParaRPr lang="en-US" altLang="zh-CN" sz="20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6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05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955056" y="3333989"/>
            <a:ext cx="407292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</a:p>
        </p:txBody>
      </p:sp>
    </p:spTree>
    <p:extLst>
      <p:ext uri="{BB962C8B-B14F-4D97-AF65-F5344CB8AC3E}">
        <p14:creationId xmlns:p14="http://schemas.microsoft.com/office/powerpoint/2010/main" val="2878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3789166" y="903138"/>
            <a:ext cx="4712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下列行业领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会场景中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用前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期落地时间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7"/>
          <p:cNvSpPr/>
          <p:nvPr/>
        </p:nvSpPr>
        <p:spPr bwMode="auto">
          <a:xfrm rot="16200000">
            <a:off x="5641574" y="2813571"/>
            <a:ext cx="1138016" cy="1486068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6200000">
            <a:off x="5304275" y="1660889"/>
            <a:ext cx="1605347" cy="1693335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Freeform 6"/>
          <p:cNvSpPr/>
          <p:nvPr/>
        </p:nvSpPr>
        <p:spPr bwMode="auto">
          <a:xfrm rot="16200000">
            <a:off x="5663083" y="4415006"/>
            <a:ext cx="1094999" cy="1478247"/>
          </a:xfrm>
          <a:custGeom>
            <a:avLst/>
            <a:gdLst>
              <a:gd name="T0" fmla="*/ 0 w 297"/>
              <a:gd name="T1" fmla="*/ 397 h 401"/>
              <a:gd name="T2" fmla="*/ 34 w 297"/>
              <a:gd name="T3" fmla="*/ 315 h 401"/>
              <a:gd name="T4" fmla="*/ 155 w 297"/>
              <a:gd name="T5" fmla="*/ 35 h 401"/>
              <a:gd name="T6" fmla="*/ 183 w 297"/>
              <a:gd name="T7" fmla="*/ 3 h 401"/>
              <a:gd name="T8" fmla="*/ 213 w 297"/>
              <a:gd name="T9" fmla="*/ 35 h 401"/>
              <a:gd name="T10" fmla="*/ 291 w 297"/>
              <a:gd name="T11" fmla="*/ 223 h 401"/>
              <a:gd name="T12" fmla="*/ 292 w 297"/>
              <a:gd name="T13" fmla="*/ 259 h 401"/>
              <a:gd name="T14" fmla="*/ 237 w 297"/>
              <a:gd name="T15" fmla="*/ 386 h 401"/>
              <a:gd name="T16" fmla="*/ 220 w 297"/>
              <a:gd name="T17" fmla="*/ 400 h 401"/>
              <a:gd name="T18" fmla="*/ 6 w 297"/>
              <a:gd name="T19" fmla="*/ 400 h 401"/>
              <a:gd name="T20" fmla="*/ 0 w 297"/>
              <a:gd name="T21" fmla="*/ 397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401">
                <a:moveTo>
                  <a:pt x="0" y="397"/>
                </a:moveTo>
                <a:cubicBezTo>
                  <a:pt x="11" y="369"/>
                  <a:pt x="23" y="342"/>
                  <a:pt x="34" y="315"/>
                </a:cubicBezTo>
                <a:cubicBezTo>
                  <a:pt x="74" y="222"/>
                  <a:pt x="114" y="128"/>
                  <a:pt x="155" y="35"/>
                </a:cubicBezTo>
                <a:cubicBezTo>
                  <a:pt x="160" y="22"/>
                  <a:pt x="172" y="5"/>
                  <a:pt x="183" y="3"/>
                </a:cubicBezTo>
                <a:cubicBezTo>
                  <a:pt x="201" y="0"/>
                  <a:pt x="207" y="21"/>
                  <a:pt x="213" y="35"/>
                </a:cubicBezTo>
                <a:cubicBezTo>
                  <a:pt x="239" y="98"/>
                  <a:pt x="265" y="161"/>
                  <a:pt x="291" y="223"/>
                </a:cubicBezTo>
                <a:cubicBezTo>
                  <a:pt x="297" y="236"/>
                  <a:pt x="297" y="246"/>
                  <a:pt x="292" y="259"/>
                </a:cubicBezTo>
                <a:cubicBezTo>
                  <a:pt x="273" y="301"/>
                  <a:pt x="256" y="344"/>
                  <a:pt x="237" y="386"/>
                </a:cubicBezTo>
                <a:cubicBezTo>
                  <a:pt x="235" y="392"/>
                  <a:pt x="226" y="400"/>
                  <a:pt x="220" y="400"/>
                </a:cubicBezTo>
                <a:cubicBezTo>
                  <a:pt x="149" y="401"/>
                  <a:pt x="77" y="400"/>
                  <a:pt x="6" y="400"/>
                </a:cubicBezTo>
                <a:cubicBezTo>
                  <a:pt x="5" y="400"/>
                  <a:pt x="4" y="399"/>
                  <a:pt x="0" y="397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Freeform 8"/>
          <p:cNvSpPr/>
          <p:nvPr/>
        </p:nvSpPr>
        <p:spPr bwMode="auto">
          <a:xfrm rot="16200000">
            <a:off x="5439196" y="3608423"/>
            <a:ext cx="1134105" cy="1519310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7037726" y="3486517"/>
            <a:ext cx="485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土木工程、科学勘探、抢险救灾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7" name="TextBox 76"/>
          <p:cNvSpPr txBox="1"/>
          <p:nvPr/>
        </p:nvSpPr>
        <p:spPr>
          <a:xfrm>
            <a:off x="7037726" y="1899200"/>
            <a:ext cx="43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摄影业、旅游业、娱乐业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9" name="TextBox 76"/>
          <p:cNvSpPr txBox="1"/>
          <p:nvPr/>
        </p:nvSpPr>
        <p:spPr>
          <a:xfrm>
            <a:off x="785091" y="4112566"/>
            <a:ext cx="4294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办公室、家庭生活、警察局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1" name="TextBox 76"/>
          <p:cNvSpPr txBox="1"/>
          <p:nvPr/>
        </p:nvSpPr>
        <p:spPr>
          <a:xfrm>
            <a:off x="1370746" y="2507556"/>
            <a:ext cx="373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医疗业、教育、服务业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7726" y="496946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43433" y="986538"/>
            <a:ext cx="774715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家庭生活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有一天，任何一个在城里打工的农民母亲，只需交一点网费，就可以化做一只慈爱的机器熊来到女儿的床边，一边摇着摇篮，一边唱着儿歌；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旅游出行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有一天，任何一个从未出过山的少年，只需交一点网费，就可以化做一只朝气蓬勃的机器虎来到清华，在我们的校河边漫步，在我们的图书馆翻书，在我们的实验室里参观和动手；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教育、医疗、科学勘探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有一天，任何一位有志于乡村建设，却害怕从此交通不畅而与世隔绝，害怕从此再没有干净水洗澡的年轻教师或是资深专家，能够放下顾虑与乡村开启一段不解之缘；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好人篇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3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好人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3433" y="986538"/>
            <a:ext cx="774715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抢险救灾</a:t>
            </a:r>
            <a:endParaRPr lang="en-US" altLang="zh-CN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有一天，任何一位邓稼先再也不需用自己肉长的手捡起弹片，任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何一位无名英雄再也不用进入毒气泄漏的现场，排除了故障却献出年轻的生命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有一天，任何一个对大自然好奇的孩子，都可以化作一只蚂蚁，钻到草丛底下，用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本来就是相机的双眼，找出最美丽最特别的微观照片，再化作不怕水的游鱼，潜入最危险最有魅力的海底去逗弄珊瑚，一个小时之后，又准时回到桌前写周三的作业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人际交往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一天，任何一对异地恋的恋人，都可以化作格列佛游记中的小人，被自己的另一半揣在上衣兜里，和爱人一起分享彼此世界的精彩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坏人篇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3433" y="986538"/>
            <a:ext cx="77471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果法律法规跟不上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的发展速度，犯罪分子将比以往任何时候都有更多的可乘之机</a:t>
            </a:r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快速恐怖袭击</a:t>
            </a:r>
            <a:endParaRPr lang="en-US" altLang="zh-CN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警察可以根据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上显示的身份信息来通缉犯罪者，但在此之前，犯罪分子可能早已利用城市各处的共享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制造了多起恐怖袭击，而每起之间可能至多相隔一分钟。</a:t>
            </a: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</a:t>
            </a:r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助恶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掌握了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制造技术的犯罪分子个性化定制的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，可以大到能轻易摧毁一个城市，也可以小到能钻入任何一个孔洞，还可以添加任意多的功能模块助自己犯罪；隐形材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料平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民化之后，犯罪分子甚至可以通过定制的涂有隐形材料的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来远程作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案；更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加阴险的犯罪分子，则会把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做成他人的样子，从而骗过摄像头，让无辜的人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被通缉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4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本框架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逻辑模型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BC2630A5-18B4-4D87-B6D6-1B2BE771B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49" y="720062"/>
            <a:ext cx="7482349" cy="59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326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 = Avatar + Robot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BC2630A5-18B4-4D87-B6D6-1B2BE771B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4C6DEDE-929F-48AF-86C2-161BFBB03FF7}"/>
              </a:ext>
            </a:extLst>
          </p:cNvPr>
          <p:cNvSpPr/>
          <p:nvPr/>
        </p:nvSpPr>
        <p:spPr>
          <a:xfrm>
            <a:off x="5513815" y="5245993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机械系统</a:t>
            </a:r>
            <a:endParaRPr lang="en-US" altLang="zh-CN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运动控制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4040" y="1028906"/>
            <a:ext cx="11156799" cy="5575195"/>
            <a:chOff x="504040" y="1028906"/>
            <a:chExt cx="11156799" cy="557519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077B845-27A7-4870-A1AD-19B96EDFFF09}"/>
                </a:ext>
              </a:extLst>
            </p:cNvPr>
            <p:cNvSpPr/>
            <p:nvPr/>
          </p:nvSpPr>
          <p:spPr>
            <a:xfrm>
              <a:off x="4379536" y="3708720"/>
              <a:ext cx="2544417" cy="858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科学技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术</a:t>
              </a:r>
              <a:endPara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A5A252F-5897-40A5-86E5-3F846E8A0C78}"/>
                </a:ext>
              </a:extLst>
            </p:cNvPr>
            <p:cNvSpPr/>
            <p:nvPr/>
          </p:nvSpPr>
          <p:spPr>
            <a:xfrm>
              <a:off x="8500961" y="3584486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VR</a:t>
              </a: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反</a:t>
              </a:r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馈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93BA698-D82B-490E-980F-26B59DE65F30}"/>
                </a:ext>
              </a:extLst>
            </p:cNvPr>
            <p:cNvSpPr/>
            <p:nvPr/>
          </p:nvSpPr>
          <p:spPr>
            <a:xfrm>
              <a:off x="10083831" y="3299345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视觉反馈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E885CF9-3CC9-4297-AC21-2DB741E2CBF8}"/>
                </a:ext>
              </a:extLst>
            </p:cNvPr>
            <p:cNvSpPr/>
            <p:nvPr/>
          </p:nvSpPr>
          <p:spPr>
            <a:xfrm>
              <a:off x="10083831" y="3928818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听觉反馈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6A130D6-0303-4A06-BB27-FB010B2FED4A}"/>
                </a:ext>
              </a:extLst>
            </p:cNvPr>
            <p:cNvSpPr/>
            <p:nvPr/>
          </p:nvSpPr>
          <p:spPr>
            <a:xfrm>
              <a:off x="10083831" y="4558291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触觉反馈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D22B827-FFBA-4D41-B4C7-445894461105}"/>
                </a:ext>
              </a:extLst>
            </p:cNvPr>
            <p:cNvCxnSpPr>
              <a:stCxn id="5" idx="6"/>
              <a:endCxn id="6" idx="1"/>
            </p:cNvCxnSpPr>
            <p:nvPr/>
          </p:nvCxnSpPr>
          <p:spPr>
            <a:xfrm flipV="1">
              <a:off x="9666697" y="3537882"/>
              <a:ext cx="417134" cy="62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A3F5BD6-3779-4D14-BCEE-B48D2C416D3D}"/>
                </a:ext>
              </a:extLst>
            </p:cNvPr>
            <p:cNvCxnSpPr>
              <a:stCxn id="5" idx="6"/>
              <a:endCxn id="8" idx="1"/>
            </p:cNvCxnSpPr>
            <p:nvPr/>
          </p:nvCxnSpPr>
          <p:spPr>
            <a:xfrm>
              <a:off x="9666697" y="4167354"/>
              <a:ext cx="4171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A3285EE-7ECD-4A0D-A5EE-779C975F121A}"/>
                </a:ext>
              </a:extLst>
            </p:cNvPr>
            <p:cNvCxnSpPr>
              <a:stCxn id="5" idx="6"/>
              <a:endCxn id="9" idx="1"/>
            </p:cNvCxnSpPr>
            <p:nvPr/>
          </p:nvCxnSpPr>
          <p:spPr>
            <a:xfrm>
              <a:off x="9666697" y="4167354"/>
              <a:ext cx="417134" cy="629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3F3A93C-0BB4-40BB-BBB8-E4CF25FA1731}"/>
                </a:ext>
              </a:extLst>
            </p:cNvPr>
            <p:cNvSpPr/>
            <p:nvPr/>
          </p:nvSpPr>
          <p:spPr>
            <a:xfrm>
              <a:off x="3796668" y="5438365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地面仿真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08A82E5-6009-4478-B0BC-F5024726BC31}"/>
                </a:ext>
              </a:extLst>
            </p:cNvPr>
            <p:cNvSpPr/>
            <p:nvPr/>
          </p:nvSpPr>
          <p:spPr>
            <a:xfrm>
              <a:off x="2246781" y="5035364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机器视觉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C0A6750-4A73-4845-BB79-5FC4669567DC}"/>
                </a:ext>
              </a:extLst>
            </p:cNvPr>
            <p:cNvSpPr/>
            <p:nvPr/>
          </p:nvSpPr>
          <p:spPr>
            <a:xfrm>
              <a:off x="1031690" y="3362519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其他人机交互技术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42D64B5-19A7-4536-8211-64B35B4D3CA9}"/>
                </a:ext>
              </a:extLst>
            </p:cNvPr>
            <p:cNvSpPr/>
            <p:nvPr/>
          </p:nvSpPr>
          <p:spPr>
            <a:xfrm>
              <a:off x="4379536" y="1450637"/>
              <a:ext cx="2544417" cy="858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人文社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会</a:t>
              </a:r>
              <a:endPara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8889E27-BAAC-4820-8F3B-B3963F02CAAB}"/>
                </a:ext>
              </a:extLst>
            </p:cNvPr>
            <p:cNvSpPr/>
            <p:nvPr/>
          </p:nvSpPr>
          <p:spPr>
            <a:xfrm>
              <a:off x="7626773" y="5159482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网络传</a:t>
              </a:r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输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9F08837-E2D8-4677-ADFB-146E3100FD6D}"/>
                </a:ext>
              </a:extLst>
            </p:cNvPr>
            <p:cNvCxnSpPr>
              <a:stCxn id="3" idx="1"/>
              <a:endCxn id="19" idx="6"/>
            </p:cNvCxnSpPr>
            <p:nvPr/>
          </p:nvCxnSpPr>
          <p:spPr>
            <a:xfrm flipH="1">
              <a:off x="2674961" y="4137759"/>
              <a:ext cx="17045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6586E30-0C57-435E-8E3D-F908182D7B53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3241799" y="4566798"/>
              <a:ext cx="1137737" cy="63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69662D8F-8A1F-47F3-AA18-1F2C8A302D86}"/>
                </a:ext>
              </a:extLst>
            </p:cNvPr>
            <p:cNvCxnSpPr>
              <a:endCxn id="16" idx="0"/>
            </p:cNvCxnSpPr>
            <p:nvPr/>
          </p:nvCxnSpPr>
          <p:spPr>
            <a:xfrm>
              <a:off x="6096000" y="4566798"/>
              <a:ext cx="239451" cy="67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7FE7A002-DBE7-4B97-8745-60CDE9003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2362" y="4566798"/>
              <a:ext cx="502844" cy="87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42B1257-55D4-4F69-81EA-4B08484F62D3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6923953" y="4566798"/>
              <a:ext cx="873538" cy="763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90A2A5C-4E85-43D3-A0A5-CD53AC78DDA6}"/>
                </a:ext>
              </a:extLst>
            </p:cNvPr>
            <p:cNvCxnSpPr>
              <a:stCxn id="3" idx="3"/>
              <a:endCxn id="5" idx="2"/>
            </p:cNvCxnSpPr>
            <p:nvPr/>
          </p:nvCxnSpPr>
          <p:spPr>
            <a:xfrm>
              <a:off x="6923953" y="4137759"/>
              <a:ext cx="1577008" cy="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29B399A-CF95-495C-9C16-4C4EF39A7E0E}"/>
                </a:ext>
              </a:extLst>
            </p:cNvPr>
            <p:cNvSpPr/>
            <p:nvPr/>
          </p:nvSpPr>
          <p:spPr>
            <a:xfrm>
              <a:off x="2561347" y="1308023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行业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9202296-57FC-4C1B-99CB-B1C9D2C43857}"/>
                </a:ext>
              </a:extLst>
            </p:cNvPr>
            <p:cNvSpPr/>
            <p:nvPr/>
          </p:nvSpPr>
          <p:spPr>
            <a:xfrm>
              <a:off x="7576406" y="1296808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场景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6DE790A-F06F-48F2-BFBF-9A2B2D7E10D8}"/>
                </a:ext>
              </a:extLst>
            </p:cNvPr>
            <p:cNvSpPr/>
            <p:nvPr/>
          </p:nvSpPr>
          <p:spPr>
            <a:xfrm>
              <a:off x="9139283" y="1028906"/>
              <a:ext cx="1577008" cy="2974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科学勘探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ECF3CA1-7ED4-4441-835A-4F411BEA0FF8}"/>
                </a:ext>
              </a:extLst>
            </p:cNvPr>
            <p:cNvSpPr/>
            <p:nvPr/>
          </p:nvSpPr>
          <p:spPr>
            <a:xfrm>
              <a:off x="9139283" y="1496043"/>
              <a:ext cx="1577008" cy="2484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抢险救灾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F2D504-A17D-468D-97B4-2C7A5A805F4A}"/>
                </a:ext>
              </a:extLst>
            </p:cNvPr>
            <p:cNvSpPr/>
            <p:nvPr/>
          </p:nvSpPr>
          <p:spPr>
            <a:xfrm>
              <a:off x="9139283" y="1922751"/>
              <a:ext cx="1577008" cy="2765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家庭生活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017C02F-EED0-4812-8AA3-70F69F55B64F}"/>
                </a:ext>
              </a:extLst>
            </p:cNvPr>
            <p:cNvSpPr/>
            <p:nvPr/>
          </p:nvSpPr>
          <p:spPr>
            <a:xfrm>
              <a:off x="9156345" y="2394502"/>
              <a:ext cx="1577008" cy="2765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……</a:t>
              </a:r>
              <a:endPara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04C7CB76-0561-4C68-86A5-58702A0364EE}"/>
                </a:ext>
              </a:extLst>
            </p:cNvPr>
            <p:cNvCxnSpPr>
              <a:stCxn id="38" idx="6"/>
              <a:endCxn id="39" idx="1"/>
            </p:cNvCxnSpPr>
            <p:nvPr/>
          </p:nvCxnSpPr>
          <p:spPr>
            <a:xfrm flipV="1">
              <a:off x="8742142" y="1177653"/>
              <a:ext cx="397141" cy="702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238AB4B2-C214-43DC-BE24-90FCEB6E31D7}"/>
                </a:ext>
              </a:extLst>
            </p:cNvPr>
            <p:cNvCxnSpPr>
              <a:cxnSpLocks/>
              <a:stCxn id="38" idx="6"/>
              <a:endCxn id="40" idx="1"/>
            </p:cNvCxnSpPr>
            <p:nvPr/>
          </p:nvCxnSpPr>
          <p:spPr>
            <a:xfrm flipV="1">
              <a:off x="8742142" y="1620279"/>
              <a:ext cx="397141" cy="25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E326E5E3-6882-4D58-A1F6-D09CE8154887}"/>
                </a:ext>
              </a:extLst>
            </p:cNvPr>
            <p:cNvCxnSpPr>
              <a:cxnSpLocks/>
              <a:stCxn id="38" idx="6"/>
              <a:endCxn id="41" idx="1"/>
            </p:cNvCxnSpPr>
            <p:nvPr/>
          </p:nvCxnSpPr>
          <p:spPr>
            <a:xfrm>
              <a:off x="8742142" y="1879676"/>
              <a:ext cx="397141" cy="181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E94DE53D-402D-4552-A940-64E48B3E5B60}"/>
                </a:ext>
              </a:extLst>
            </p:cNvPr>
            <p:cNvCxnSpPr>
              <a:cxnSpLocks/>
              <a:stCxn id="38" idx="6"/>
              <a:endCxn id="48" idx="1"/>
            </p:cNvCxnSpPr>
            <p:nvPr/>
          </p:nvCxnSpPr>
          <p:spPr>
            <a:xfrm>
              <a:off x="8742142" y="1879676"/>
              <a:ext cx="414203" cy="653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1434207-3D59-4730-834A-51C96D9D2367}"/>
                </a:ext>
              </a:extLst>
            </p:cNvPr>
            <p:cNvSpPr/>
            <p:nvPr/>
          </p:nvSpPr>
          <p:spPr>
            <a:xfrm>
              <a:off x="504040" y="1078846"/>
              <a:ext cx="1577008" cy="2808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医疗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31A9436-997A-433B-904F-23AD167C9350}"/>
                </a:ext>
              </a:extLst>
            </p:cNvPr>
            <p:cNvSpPr/>
            <p:nvPr/>
          </p:nvSpPr>
          <p:spPr>
            <a:xfrm>
              <a:off x="504040" y="1529329"/>
              <a:ext cx="1577008" cy="2484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教育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67F0A1-6B76-4AB1-9E70-5B15B8E828B5}"/>
                </a:ext>
              </a:extLst>
            </p:cNvPr>
            <p:cNvSpPr/>
            <p:nvPr/>
          </p:nvSpPr>
          <p:spPr>
            <a:xfrm>
              <a:off x="504040" y="1956037"/>
              <a:ext cx="1577008" cy="2765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娱乐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7CBDB38-B343-4C80-A2A2-B1DB565EFE38}"/>
                </a:ext>
              </a:extLst>
            </p:cNvPr>
            <p:cNvSpPr/>
            <p:nvPr/>
          </p:nvSpPr>
          <p:spPr>
            <a:xfrm>
              <a:off x="521102" y="2427788"/>
              <a:ext cx="1577008" cy="2765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……</a:t>
              </a:r>
              <a:endPara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E048191F-FC58-42F1-8FD3-9BAE1BEA583E}"/>
                </a:ext>
              </a:extLst>
            </p:cNvPr>
            <p:cNvCxnSpPr>
              <a:stCxn id="37" idx="2"/>
              <a:endCxn id="60" idx="3"/>
            </p:cNvCxnSpPr>
            <p:nvPr/>
          </p:nvCxnSpPr>
          <p:spPr>
            <a:xfrm flipH="1" flipV="1">
              <a:off x="2081048" y="1219266"/>
              <a:ext cx="480299" cy="671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2FE999B4-65A1-4C1E-A6F3-C2D6321820AA}"/>
                </a:ext>
              </a:extLst>
            </p:cNvPr>
            <p:cNvCxnSpPr>
              <a:cxnSpLocks/>
              <a:stCxn id="37" idx="2"/>
              <a:endCxn id="61" idx="3"/>
            </p:cNvCxnSpPr>
            <p:nvPr/>
          </p:nvCxnSpPr>
          <p:spPr>
            <a:xfrm flipH="1" flipV="1">
              <a:off x="2081048" y="1653565"/>
              <a:ext cx="480299" cy="237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90D80E80-D2AF-489C-A652-3DFA73E0B36E}"/>
                </a:ext>
              </a:extLst>
            </p:cNvPr>
            <p:cNvCxnSpPr>
              <a:cxnSpLocks/>
              <a:stCxn id="37" idx="2"/>
              <a:endCxn id="62" idx="3"/>
            </p:cNvCxnSpPr>
            <p:nvPr/>
          </p:nvCxnSpPr>
          <p:spPr>
            <a:xfrm flipH="1">
              <a:off x="2081048" y="1890891"/>
              <a:ext cx="480299" cy="203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7BF5C437-B1D2-4A3A-B60C-98362B628190}"/>
                </a:ext>
              </a:extLst>
            </p:cNvPr>
            <p:cNvCxnSpPr>
              <a:cxnSpLocks/>
              <a:stCxn id="37" idx="2"/>
              <a:endCxn id="63" idx="3"/>
            </p:cNvCxnSpPr>
            <p:nvPr/>
          </p:nvCxnSpPr>
          <p:spPr>
            <a:xfrm flipH="1">
              <a:off x="2098110" y="1890891"/>
              <a:ext cx="463237" cy="675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2882375E-FBAE-4CB1-82F4-B9BE573DAB14}"/>
                </a:ext>
              </a:extLst>
            </p:cNvPr>
            <p:cNvCxnSpPr>
              <a:stCxn id="20" idx="1"/>
              <a:endCxn id="37" idx="6"/>
            </p:cNvCxnSpPr>
            <p:nvPr/>
          </p:nvCxnSpPr>
          <p:spPr>
            <a:xfrm flipH="1">
              <a:off x="3727083" y="1879676"/>
              <a:ext cx="652453" cy="11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3D752D8C-F4B7-4CCA-9EEE-AAA6B4B60970}"/>
                </a:ext>
              </a:extLst>
            </p:cNvPr>
            <p:cNvCxnSpPr>
              <a:cxnSpLocks/>
              <a:stCxn id="20" idx="3"/>
              <a:endCxn id="38" idx="2"/>
            </p:cNvCxnSpPr>
            <p:nvPr/>
          </p:nvCxnSpPr>
          <p:spPr>
            <a:xfrm>
              <a:off x="6923953" y="1879676"/>
              <a:ext cx="652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箭头: 上 81">
              <a:extLst>
                <a:ext uri="{FF2B5EF4-FFF2-40B4-BE49-F238E27FC236}">
                  <a16:creationId xmlns:a16="http://schemas.microsoft.com/office/drawing/2014/main" id="{C046AE85-FF40-4341-A115-6C0138997AF3}"/>
                </a:ext>
              </a:extLst>
            </p:cNvPr>
            <p:cNvSpPr/>
            <p:nvPr/>
          </p:nvSpPr>
          <p:spPr>
            <a:xfrm>
              <a:off x="5505970" y="2566060"/>
              <a:ext cx="291548" cy="971822"/>
            </a:xfrm>
            <a:prstGeom prst="up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403CAF29-AAE6-4B3A-8771-C6AEB5640631}"/>
                </a:ext>
              </a:extLst>
            </p:cNvPr>
            <p:cNvSpPr txBox="1"/>
            <p:nvPr/>
          </p:nvSpPr>
          <p:spPr>
            <a:xfrm>
              <a:off x="5889829" y="2901744"/>
              <a:ext cx="70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94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沿革史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736678" y="730453"/>
            <a:ext cx="339231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一项尚不存在的神秘产业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“除了吃东西，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任何事情</a:t>
            </a:r>
            <a:endParaRPr lang="en-US" altLang="zh-CN" sz="1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都可以远程做”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还不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</a:t>
            </a:r>
            <a:r>
              <a:rPr lang="en-US" altLang="zh-CN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624425" y="319078"/>
            <a:ext cx="350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40481" y="1021090"/>
            <a:ext cx="357749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等现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代科技元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合：生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、办公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4601224" y="620980"/>
            <a:ext cx="371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Telepresence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396" y="1314074"/>
            <a:ext cx="346705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早的遥操作机器人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操控核燃料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工业生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中的遥操作机器人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354544" y="915764"/>
            <a:ext cx="391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以来的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Teleoperation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B34E30A4-2A65-4DEB-B02E-3786B4DC781D}"/>
              </a:ext>
            </a:extLst>
          </p:cNvPr>
          <p:cNvSpPr txBox="1"/>
          <p:nvPr/>
        </p:nvSpPr>
        <p:spPr>
          <a:xfrm>
            <a:off x="498177" y="119023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“遥操作”的前世今生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E4C52802-84DA-4EF7-B58D-C5DCD9C8FCAF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09210AA2-14FB-4E68-9E59-2574B4DAB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95970" y="1699207"/>
            <a:ext cx="2727262" cy="4864617"/>
            <a:chOff x="4860803" y="1699207"/>
            <a:chExt cx="2727262" cy="4864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435" r="6435"/>
            <a:stretch/>
          </p:blipFill>
          <p:spPr>
            <a:xfrm>
              <a:off x="4860803" y="1699207"/>
              <a:ext cx="2727262" cy="27272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" t="406" r="8523" b="-406"/>
            <a:stretch/>
          </p:blipFill>
          <p:spPr>
            <a:xfrm>
              <a:off x="5036139" y="4427278"/>
              <a:ext cx="2551683" cy="213654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54413" y="2010756"/>
            <a:ext cx="3261023" cy="4553068"/>
            <a:chOff x="551396" y="2010756"/>
            <a:chExt cx="3261023" cy="455306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96" y="4226847"/>
              <a:ext cx="3261023" cy="233697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14"/>
            <a:stretch/>
          </p:blipFill>
          <p:spPr>
            <a:xfrm>
              <a:off x="551396" y="2010756"/>
              <a:ext cx="3261023" cy="221712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8" y="2281754"/>
            <a:ext cx="2953220" cy="3612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>
            <a:extLst>
              <a:ext uri="{FF2B5EF4-FFF2-40B4-BE49-F238E27FC236}">
                <a16:creationId xmlns:a16="http://schemas.microsoft.com/office/drawing/2014/main" id="{09826C53-F834-406B-ADB6-1DF45A3F8E90}"/>
              </a:ext>
            </a:extLst>
          </p:cNvPr>
          <p:cNvSpPr txBox="1"/>
          <p:nvPr/>
        </p:nvSpPr>
        <p:spPr>
          <a:xfrm>
            <a:off x="498177" y="1190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A34088A7-1E39-48C2-9482-46169B9102C0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04F35760-3129-4D6B-9CF0-865BD8DA0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7292947" y="1078846"/>
            <a:ext cx="3136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发明“遥操作”相关技术的个人和组织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338592" y="1078846"/>
            <a:ext cx="39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在科幻小说中提及“遥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”概念的作家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0" y="2073339"/>
            <a:ext cx="2890208" cy="4272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29" y="2073339"/>
            <a:ext cx="5696155" cy="4272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12061" y="2861187"/>
            <a:ext cx="2869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詹姆斯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卡梅隆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57745" y="3168963"/>
            <a:ext cx="286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里奇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沃克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40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805"/>
          <a:stretch/>
        </p:blipFill>
        <p:spPr>
          <a:xfrm>
            <a:off x="7739250" y="4264735"/>
            <a:ext cx="2790103" cy="2653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r="15738"/>
          <a:stretch/>
        </p:blipFill>
        <p:spPr>
          <a:xfrm>
            <a:off x="1907457" y="4872969"/>
            <a:ext cx="2467898" cy="21935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7838" b="20592"/>
          <a:stretch/>
        </p:blipFill>
        <p:spPr>
          <a:xfrm>
            <a:off x="204716" y="1538215"/>
            <a:ext cx="3011095" cy="32084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/>
          <p:cNvSpPr txBox="1"/>
          <p:nvPr/>
        </p:nvSpPr>
        <p:spPr>
          <a:xfrm>
            <a:off x="7157884" y="-13281"/>
            <a:ext cx="5170773" cy="8145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4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技术的源生地</a:t>
            </a:r>
            <a:endParaRPr lang="en-US" altLang="zh-CN" sz="4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>
            <a:extLst>
              <a:ext uri="{FF2B5EF4-FFF2-40B4-BE49-F238E27FC236}">
                <a16:creationId xmlns:a16="http://schemas.microsoft.com/office/drawing/2014/main" id="{8159A01E-D202-42A2-8BB7-D48BF348C731}"/>
              </a:ext>
            </a:extLst>
          </p:cNvPr>
          <p:cNvSpPr txBox="1"/>
          <p:nvPr/>
        </p:nvSpPr>
        <p:spPr>
          <a:xfrm>
            <a:off x="498177" y="119023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MIT Media Lab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16C72AA-83F2-436A-8378-99E7631F0AC1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51856235-DFCF-4CF4-966E-CE1140BB0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6" descr="image9"/>
          <p:cNvPicPr>
            <a:picLocks noChangeAspect="1" noChangeArrowheads="1"/>
          </p:cNvPicPr>
          <p:nvPr/>
        </p:nvPicPr>
        <p:blipFill rotWithShape="1">
          <a:blip r:embed="rId6" cstate="print"/>
          <a:srcRect l="8964" r="9221"/>
          <a:stretch/>
        </p:blipFill>
        <p:spPr bwMode="auto">
          <a:xfrm>
            <a:off x="8578921" y="681182"/>
            <a:ext cx="2835667" cy="25994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gss3.bdstatic.com/7Po3dSag_xI4khGkpoWK1HF6hhy/baike/c0%3Dbaike92%2C5%2C5%2C92%2C30/sign=5d4051830ad79123f4ed9c26cc5d32e7/d788d43f8794a4c2eadee6a008f41bd5ac6e39bf.jpg">
            <a:extLst>
              <a:ext uri="{FF2B5EF4-FFF2-40B4-BE49-F238E27FC236}">
                <a16:creationId xmlns:a16="http://schemas.microsoft.com/office/drawing/2014/main" id="{73251FF9-B3F0-464F-A1E2-7DE341BB3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5623"/>
          <a:stretch/>
        </p:blipFill>
        <p:spPr bwMode="auto">
          <a:xfrm>
            <a:off x="2569931" y="1787317"/>
            <a:ext cx="7426824" cy="43711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3"/>
          <p:cNvSpPr txBox="1"/>
          <p:nvPr/>
        </p:nvSpPr>
        <p:spPr>
          <a:xfrm>
            <a:off x="2486168" y="418051"/>
            <a:ext cx="5982725" cy="16148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人机交互从不</a:t>
            </a:r>
            <a:endParaRPr lang="en-US" altLang="zh-CN" sz="4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和别人一样</a:t>
            </a:r>
            <a:endParaRPr lang="en-US" altLang="zh-CN" sz="4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3"/>
          <p:cNvSpPr txBox="1"/>
          <p:nvPr/>
        </p:nvSpPr>
        <p:spPr>
          <a:xfrm>
            <a:off x="168872" y="4581832"/>
            <a:ext cx="1966452" cy="21827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专注于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新型机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械开发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10529353" y="4465181"/>
            <a:ext cx="1966452" cy="22529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神经科</a:t>
            </a:r>
            <a:r>
              <a:rPr lang="zh-CN" altLang="en-US" sz="36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学无缝结</a:t>
            </a: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1442</Words>
  <Application>Microsoft Office PowerPoint</Application>
  <PresentationFormat>Widescreen</PresentationFormat>
  <Paragraphs>131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等线</vt:lpstr>
      <vt:lpstr>宋体</vt:lpstr>
      <vt:lpstr>微软雅黑</vt:lpstr>
      <vt:lpstr>3ds</vt:lpstr>
      <vt:lpstr>Arial</vt:lpstr>
      <vt:lpstr>Calibri</vt:lpstr>
      <vt:lpstr>Calibri Light</vt:lpstr>
      <vt:lpstr>Impact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Cindy</cp:lastModifiedBy>
  <cp:revision>207</cp:revision>
  <dcterms:created xsi:type="dcterms:W3CDTF">2016-12-09T01:44:00Z</dcterms:created>
  <dcterms:modified xsi:type="dcterms:W3CDTF">2018-10-27T16:59:29Z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